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sldIdLst>
    <p:sldId id="256" r:id="rId2"/>
    <p:sldId id="259" r:id="rId3"/>
    <p:sldId id="257" r:id="rId4"/>
    <p:sldId id="258" r:id="rId5"/>
    <p:sldId id="260" r:id="rId6"/>
    <p:sldId id="266" r:id="rId7"/>
    <p:sldId id="261" r:id="rId8"/>
    <p:sldId id="262" r:id="rId9"/>
    <p:sldId id="263" r:id="rId10"/>
    <p:sldId id="264" r:id="rId11"/>
    <p:sldId id="265" r:id="rId12"/>
    <p:sldId id="267" r:id="rId13"/>
    <p:sldId id="270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576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900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728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247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6854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996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124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696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723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764DE79-268F-4C1A-8933-263129D2AF90}" type="datetimeFigureOut">
              <a:rPr lang="en-US" smtClean="0"/>
              <a:t>11/12/2021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070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742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6434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fipi.ru/oge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gia.edu.ru/" TargetMode="Externa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damgia.ru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neznaika.info/oge/math_oge/" TargetMode="Externa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alexlarin.net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time4math.ru/oge" TargetMode="Externa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xamer.ru/oge/2022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ashol.me/ekzamenacionnie-bileti-po-matematike/#po_godam_2022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0200" y="2050869"/>
            <a:ext cx="8991600" cy="1981795"/>
          </a:xfrm>
        </p:spPr>
        <p:txBody>
          <a:bodyPr>
            <a:normAutofit/>
          </a:bodyPr>
          <a:lstStyle/>
          <a:p>
            <a:r>
              <a:rPr lang="ru-RU" sz="4000" dirty="0"/>
              <a:t>Демонстрационные материалы ОГЭ-2022. Методическая копилка и полезные сайты.</a:t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13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Полезные сайты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t="10436" b="5069"/>
          <a:stretch/>
        </p:blipFill>
        <p:spPr>
          <a:xfrm>
            <a:off x="6910251" y="2168434"/>
            <a:ext cx="3879669" cy="2612572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910251" y="4889380"/>
            <a:ext cx="38796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Федеральный институт педагогических </a:t>
            </a:r>
            <a:r>
              <a:rPr lang="ru-RU" dirty="0" smtClean="0"/>
              <a:t>измерений</a:t>
            </a:r>
          </a:p>
          <a:p>
            <a:r>
              <a:rPr lang="ru-RU" dirty="0" smtClean="0"/>
              <a:t> </a:t>
            </a:r>
            <a:r>
              <a:rPr lang="ru-RU" dirty="0" smtClean="0">
                <a:hlinkClick r:id="rId3"/>
              </a:rPr>
              <a:t>https</a:t>
            </a:r>
            <a:r>
              <a:rPr lang="ru-RU" dirty="0">
                <a:hlinkClick r:id="rId3"/>
              </a:rPr>
              <a:t>://fipi.ru/oge</a:t>
            </a:r>
            <a:r>
              <a:rPr lang="ru-RU" dirty="0" smtClean="0">
                <a:hlinkClick r:id="rId3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4"/>
          <a:srcRect t="13432" b="3983"/>
          <a:stretch/>
        </p:blipFill>
        <p:spPr bwMode="auto">
          <a:xfrm>
            <a:off x="1867989" y="2168434"/>
            <a:ext cx="4354240" cy="2612572"/>
          </a:xfrm>
          <a:prstGeom prst="rect">
            <a:avLst/>
          </a:prstGeom>
          <a:ln w="31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11680" y="4889380"/>
            <a:ext cx="4354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Официальный информационный портал государственной итоговой аттестации</a:t>
            </a:r>
            <a:r>
              <a:rPr lang="ru-RU" dirty="0" smtClean="0"/>
              <a:t>.</a:t>
            </a:r>
          </a:p>
          <a:p>
            <a:r>
              <a:rPr lang="ru-RU" u="sng" dirty="0" smtClean="0">
                <a:hlinkClick r:id="rId5"/>
              </a:rPr>
              <a:t>http</a:t>
            </a:r>
            <a:r>
              <a:rPr lang="ru-RU" u="sng" dirty="0">
                <a:hlinkClick r:id="rId5"/>
              </a:rPr>
              <a:t>://gia.edu.ru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261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Полезные сайты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t="7818" b="4173"/>
          <a:stretch/>
        </p:blipFill>
        <p:spPr bwMode="auto">
          <a:xfrm>
            <a:off x="1267097" y="1845734"/>
            <a:ext cx="4585063" cy="3000586"/>
          </a:xfrm>
          <a:prstGeom prst="rect">
            <a:avLst/>
          </a:prstGeom>
          <a:ln w="3175">
            <a:solidFill>
              <a:schemeClr val="tx2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48393" y="5034541"/>
            <a:ext cx="3422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сайт СДАМ ГИА: РЕШУ </a:t>
            </a:r>
            <a:r>
              <a:rPr lang="ru-RU" dirty="0" smtClean="0"/>
              <a:t>ОГЭ </a:t>
            </a:r>
            <a:r>
              <a:rPr lang="ru-RU" u="sng" dirty="0" smtClean="0">
                <a:hlinkClick r:id="rId3"/>
              </a:rPr>
              <a:t>https</a:t>
            </a:r>
            <a:r>
              <a:rPr lang="ru-RU" u="sng" dirty="0">
                <a:hlinkClick r:id="rId3"/>
              </a:rPr>
              <a:t>://sdamgia.ru/</a:t>
            </a:r>
            <a:endParaRPr lang="ru-RU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4"/>
          <a:srcRect t="11226" b="4183"/>
          <a:stretch/>
        </p:blipFill>
        <p:spPr bwMode="auto">
          <a:xfrm>
            <a:off x="6021977" y="1845734"/>
            <a:ext cx="5133703" cy="3000587"/>
          </a:xfrm>
          <a:prstGeom prst="rect">
            <a:avLst/>
          </a:prstGeom>
          <a:ln w="31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662056" y="5034541"/>
            <a:ext cx="4062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сайт Незнайка </a:t>
            </a:r>
            <a:r>
              <a:rPr lang="ru-RU" u="sng" dirty="0" smtClean="0">
                <a:hlinkClick r:id="rId5"/>
              </a:rPr>
              <a:t>https</a:t>
            </a:r>
            <a:r>
              <a:rPr lang="ru-RU" u="sng" dirty="0">
                <a:hlinkClick r:id="rId5"/>
              </a:rPr>
              <a:t>://neznaika.info/oge/math_oge/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533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Полезные сайты</a:t>
            </a: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t="8420" b="4383"/>
          <a:stretch/>
        </p:blipFill>
        <p:spPr bwMode="auto">
          <a:xfrm>
            <a:off x="1188720" y="1871843"/>
            <a:ext cx="4271554" cy="3078980"/>
          </a:xfrm>
          <a:prstGeom prst="rect">
            <a:avLst/>
          </a:prstGeom>
          <a:ln w="31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32858" y="5266117"/>
            <a:ext cx="3566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сайт Александра </a:t>
            </a:r>
            <a:r>
              <a:rPr lang="ru-RU" dirty="0" smtClean="0"/>
              <a:t>Ларина  </a:t>
            </a:r>
            <a:r>
              <a:rPr lang="ru-RU" u="sng" dirty="0" smtClean="0">
                <a:hlinkClick r:id="rId3"/>
              </a:rPr>
              <a:t>http</a:t>
            </a:r>
            <a:r>
              <a:rPr lang="ru-RU" u="sng" dirty="0">
                <a:hlinkClick r:id="rId3"/>
              </a:rPr>
              <a:t>://alexlarin.net/</a:t>
            </a:r>
            <a:endParaRPr lang="ru-RU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4"/>
          <a:srcRect t="8620" b="4383"/>
          <a:stretch/>
        </p:blipFill>
        <p:spPr bwMode="auto">
          <a:xfrm>
            <a:off x="6191794" y="1871843"/>
            <a:ext cx="4963886" cy="3078979"/>
          </a:xfrm>
          <a:prstGeom prst="rect">
            <a:avLst/>
          </a:prstGeom>
          <a:ln w="31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31428" y="5139342"/>
            <a:ext cx="4624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сайт Елены Ширяевой и её проект «Распечатай и </a:t>
            </a:r>
            <a:r>
              <a:rPr lang="ru-RU" dirty="0" smtClean="0"/>
              <a:t>реши» </a:t>
            </a:r>
            <a:r>
              <a:rPr lang="ru-RU" u="sng" dirty="0" smtClean="0">
                <a:hlinkClick r:id="rId5"/>
              </a:rPr>
              <a:t>https</a:t>
            </a:r>
            <a:r>
              <a:rPr lang="ru-RU" u="sng" dirty="0">
                <a:hlinkClick r:id="rId5"/>
              </a:rPr>
              <a:t>://www.time4math.ru/oge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889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4102" t="7529" b="4917"/>
          <a:stretch/>
        </p:blipFill>
        <p:spPr>
          <a:xfrm>
            <a:off x="2181497" y="940526"/>
            <a:ext cx="7023734" cy="360534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566160" y="5159829"/>
            <a:ext cx="3827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Сайт «</a:t>
            </a:r>
            <a:r>
              <a:rPr lang="ru-RU" dirty="0" err="1" smtClean="0"/>
              <a:t>Экзамер</a:t>
            </a:r>
            <a:r>
              <a:rPr lang="ru-RU" dirty="0" smtClean="0"/>
              <a:t>»</a:t>
            </a:r>
          </a:p>
          <a:p>
            <a:pPr algn="ctr"/>
            <a:r>
              <a:rPr lang="en-US" dirty="0">
                <a:hlinkClick r:id="rId3"/>
              </a:rPr>
              <a:t>https://examer.ru/oge/2022</a:t>
            </a:r>
            <a:r>
              <a:rPr lang="en-US" dirty="0" smtClean="0">
                <a:hlinkClick r:id="rId3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8399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Полезные сайты</a:t>
            </a:r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b="5893"/>
          <a:stretch/>
        </p:blipFill>
        <p:spPr bwMode="auto">
          <a:xfrm>
            <a:off x="2201092" y="1959429"/>
            <a:ext cx="2762794" cy="2181497"/>
          </a:xfrm>
          <a:prstGeom prst="rect">
            <a:avLst/>
          </a:prstGeom>
          <a:ln w="31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15738" y="4593827"/>
            <a:ext cx="4310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/>
              <a:t>https://</a:t>
            </a:r>
            <a:r>
              <a:rPr lang="ru-RU" u="sng" dirty="0" smtClean="0"/>
              <a:t>all.alleng.org/edu/math7.htm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r="18059" b="5739"/>
          <a:stretch/>
        </p:blipFill>
        <p:spPr>
          <a:xfrm>
            <a:off x="6985882" y="1959429"/>
            <a:ext cx="3372963" cy="218149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6633184" y="4455327"/>
            <a:ext cx="4431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https://nashol.me/ekzamenacionnie-bileti-po-matematike/#</a:t>
            </a:r>
            <a:r>
              <a:rPr lang="en-US" dirty="0" smtClean="0">
                <a:hlinkClick r:id="rId4"/>
              </a:rPr>
              <a:t>po_godam_2022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228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7886" y="394977"/>
            <a:ext cx="10058400" cy="1450757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341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параметры ОГЭ-2022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2172306"/>
            <a:ext cx="10058400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Время экзамена: 235 минут (3 часа 55 минут);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Вместе с КИМ выдаются справочные материалы, содержащие основные формулы курса математики образовательной программы основного общего образования;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Разрешено использовать линейку, не содержащую справочной информации;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Специальные бланки для выполнения заданий.</a:t>
            </a:r>
          </a:p>
          <a:p>
            <a:pPr>
              <a:buFont typeface="Arial" panose="020B0604020202020204" pitchFamily="34" charset="0"/>
              <a:buChar char="•"/>
            </a:pPr>
            <a:endParaRPr lang="ru-RU" dirty="0" smtClean="0"/>
          </a:p>
          <a:p>
            <a:pPr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206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КИМ ОГЭ-2022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Распределение заданий экзаменационной работы по уровням сложности</a:t>
            </a:r>
          </a:p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764692"/>
              </p:ext>
            </p:extLst>
          </p:nvPr>
        </p:nvGraphicFramePr>
        <p:xfrm>
          <a:off x="1223683" y="2635622"/>
          <a:ext cx="8875059" cy="29314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8353">
                  <a:extLst>
                    <a:ext uri="{9D8B030D-6E8A-4147-A177-3AD203B41FA5}">
                      <a16:colId xmlns:a16="http://schemas.microsoft.com/office/drawing/2014/main" val="2206231187"/>
                    </a:ext>
                  </a:extLst>
                </a:gridCol>
                <a:gridCol w="2958353">
                  <a:extLst>
                    <a:ext uri="{9D8B030D-6E8A-4147-A177-3AD203B41FA5}">
                      <a16:colId xmlns:a16="http://schemas.microsoft.com/office/drawing/2014/main" val="1291450324"/>
                    </a:ext>
                  </a:extLst>
                </a:gridCol>
                <a:gridCol w="2958353">
                  <a:extLst>
                    <a:ext uri="{9D8B030D-6E8A-4147-A177-3AD203B41FA5}">
                      <a16:colId xmlns:a16="http://schemas.microsoft.com/office/drawing/2014/main" val="118552205"/>
                    </a:ext>
                  </a:extLst>
                </a:gridCol>
              </a:tblGrid>
              <a:tr h="9920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Уровень сложности заданий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Количество заданий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Максимальный первичный балл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4607674"/>
                  </a:ext>
                </a:extLst>
              </a:tr>
              <a:tr h="4848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Базовый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19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19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07581587"/>
                  </a:ext>
                </a:extLst>
              </a:tr>
              <a:tr h="4848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Повышенный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5257895"/>
                  </a:ext>
                </a:extLst>
              </a:tr>
              <a:tr h="4848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Высокий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13132230"/>
                  </a:ext>
                </a:extLst>
              </a:tr>
              <a:tr h="48484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Итого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37242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241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Оценивание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Система формирования суммарного первичного балла</a:t>
            </a:r>
          </a:p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273076"/>
              </p:ext>
            </p:extLst>
          </p:nvPr>
        </p:nvGraphicFramePr>
        <p:xfrm>
          <a:off x="1214847" y="2466220"/>
          <a:ext cx="8804365" cy="27823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0873">
                  <a:extLst>
                    <a:ext uri="{9D8B030D-6E8A-4147-A177-3AD203B41FA5}">
                      <a16:colId xmlns:a16="http://schemas.microsoft.com/office/drawing/2014/main" val="3586411800"/>
                    </a:ext>
                  </a:extLst>
                </a:gridCol>
                <a:gridCol w="1760873">
                  <a:extLst>
                    <a:ext uri="{9D8B030D-6E8A-4147-A177-3AD203B41FA5}">
                      <a16:colId xmlns:a16="http://schemas.microsoft.com/office/drawing/2014/main" val="2383775091"/>
                    </a:ext>
                  </a:extLst>
                </a:gridCol>
                <a:gridCol w="1760873">
                  <a:extLst>
                    <a:ext uri="{9D8B030D-6E8A-4147-A177-3AD203B41FA5}">
                      <a16:colId xmlns:a16="http://schemas.microsoft.com/office/drawing/2014/main" val="2768076052"/>
                    </a:ext>
                  </a:extLst>
                </a:gridCol>
                <a:gridCol w="1760873">
                  <a:extLst>
                    <a:ext uri="{9D8B030D-6E8A-4147-A177-3AD203B41FA5}">
                      <a16:colId xmlns:a16="http://schemas.microsoft.com/office/drawing/2014/main" val="2109044195"/>
                    </a:ext>
                  </a:extLst>
                </a:gridCol>
                <a:gridCol w="1760873">
                  <a:extLst>
                    <a:ext uri="{9D8B030D-6E8A-4147-A177-3AD203B41FA5}">
                      <a16:colId xmlns:a16="http://schemas.microsoft.com/office/drawing/2014/main" val="196839663"/>
                    </a:ext>
                  </a:extLst>
                </a:gridCol>
              </a:tblGrid>
              <a:tr h="93449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Максимальное количество баллов за одно задание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Максимальное количество баллов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792629"/>
                  </a:ext>
                </a:extLst>
              </a:tr>
              <a:tr h="9344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Часть 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Часть 2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За часть 1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За часть 2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За работу в целом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576548"/>
                  </a:ext>
                </a:extLst>
              </a:tr>
              <a:tr h="4567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№ 1-19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№ 20-25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19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5527733"/>
                  </a:ext>
                </a:extLst>
              </a:tr>
              <a:tr h="4567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53933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4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Обобщенный план варианта КИМ </a:t>
            </a:r>
            <a:br>
              <a:rPr lang="ru-RU" sz="3600" dirty="0" smtClean="0"/>
            </a:br>
            <a:r>
              <a:rPr lang="ru-RU" sz="3600" dirty="0" smtClean="0"/>
              <a:t>ОГЭ 2022 по математике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8533877"/>
              </p:ext>
            </p:extLst>
          </p:nvPr>
        </p:nvGraphicFramePr>
        <p:xfrm>
          <a:off x="1227909" y="2299063"/>
          <a:ext cx="8569234" cy="33702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1349">
                  <a:extLst>
                    <a:ext uri="{9D8B030D-6E8A-4147-A177-3AD203B41FA5}">
                      <a16:colId xmlns:a16="http://schemas.microsoft.com/office/drawing/2014/main" val="3145717384"/>
                    </a:ext>
                  </a:extLst>
                </a:gridCol>
                <a:gridCol w="4486813">
                  <a:extLst>
                    <a:ext uri="{9D8B030D-6E8A-4147-A177-3AD203B41FA5}">
                      <a16:colId xmlns:a16="http://schemas.microsoft.com/office/drawing/2014/main" val="1052631153"/>
                    </a:ext>
                  </a:extLst>
                </a:gridCol>
                <a:gridCol w="1392901">
                  <a:extLst>
                    <a:ext uri="{9D8B030D-6E8A-4147-A177-3AD203B41FA5}">
                      <a16:colId xmlns:a16="http://schemas.microsoft.com/office/drawing/2014/main" val="1634724174"/>
                    </a:ext>
                  </a:extLst>
                </a:gridCol>
                <a:gridCol w="1688171">
                  <a:extLst>
                    <a:ext uri="{9D8B030D-6E8A-4147-A177-3AD203B41FA5}">
                      <a16:colId xmlns:a16="http://schemas.microsoft.com/office/drawing/2014/main" val="4171601162"/>
                    </a:ext>
                  </a:extLst>
                </a:gridCol>
              </a:tblGrid>
              <a:tr h="11178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№ задания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Требования к уровню подготовки выпускников, проверяемому на ЕГЭ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Уровень сложности задания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Максимальный балл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306275"/>
                  </a:ext>
                </a:extLst>
              </a:tr>
              <a:tr h="3614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5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Уметь выполнять вычисления и преобразования, уметь использовать приобретённые знания и умения в практической деятельности и повседневной жизни, уметь строить и исследовать простейшие математические модели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1460516"/>
                  </a:ext>
                </a:extLst>
              </a:tr>
              <a:tr h="3614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6560560"/>
                  </a:ext>
                </a:extLst>
              </a:tr>
              <a:tr h="3614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7296991"/>
                  </a:ext>
                </a:extLst>
              </a:tr>
              <a:tr h="3614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51229924"/>
                  </a:ext>
                </a:extLst>
              </a:tr>
              <a:tr h="8064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77047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92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Темы заданий № 1-5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32997"/>
          </a:xfrm>
        </p:spPr>
        <p:txBody>
          <a:bodyPr numCol="2">
            <a:normAutofit fontScale="77500" lnSpcReduction="20000"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4300" dirty="0"/>
              <a:t>Ш</a:t>
            </a:r>
            <a:r>
              <a:rPr lang="ru-RU" sz="4300" dirty="0" smtClean="0"/>
              <a:t>ины</a:t>
            </a:r>
            <a:endParaRPr lang="ru-RU" sz="4300" dirty="0"/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4300" dirty="0"/>
              <a:t>Т</a:t>
            </a:r>
            <a:r>
              <a:rPr lang="ru-RU" sz="4300" dirty="0" smtClean="0"/>
              <a:t>еплица</a:t>
            </a:r>
            <a:endParaRPr lang="ru-RU" sz="4300" dirty="0"/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4300" dirty="0"/>
              <a:t>Т</a:t>
            </a:r>
            <a:r>
              <a:rPr lang="ru-RU" sz="4300" dirty="0" smtClean="0"/>
              <a:t>арифы</a:t>
            </a:r>
            <a:endParaRPr lang="ru-RU" sz="4300" dirty="0"/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4300" dirty="0"/>
              <a:t>З</a:t>
            </a:r>
            <a:r>
              <a:rPr lang="ru-RU" sz="4300" dirty="0" smtClean="0"/>
              <a:t>емледельческие </a:t>
            </a:r>
            <a:r>
              <a:rPr lang="ru-RU" sz="4300" dirty="0"/>
              <a:t>террасы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4300" dirty="0"/>
              <a:t>П</a:t>
            </a:r>
            <a:r>
              <a:rPr lang="ru-RU" sz="4300" dirty="0" smtClean="0"/>
              <a:t>ечь </a:t>
            </a:r>
            <a:r>
              <a:rPr lang="ru-RU" sz="4300" dirty="0"/>
              <a:t>в бане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4300" dirty="0"/>
              <a:t>ОСАГО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4300" dirty="0"/>
              <a:t>Зонтик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4300" dirty="0"/>
              <a:t>План квартиры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4300" dirty="0"/>
              <a:t>План местности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4300" dirty="0"/>
              <a:t>Схема метро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4300" dirty="0"/>
              <a:t>План участка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4300" dirty="0"/>
              <a:t>Листы бумаги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588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77411"/>
              </p:ext>
            </p:extLst>
          </p:nvPr>
        </p:nvGraphicFramePr>
        <p:xfrm>
          <a:off x="457201" y="326572"/>
          <a:ext cx="10724604" cy="55356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9352">
                  <a:extLst>
                    <a:ext uri="{9D8B030D-6E8A-4147-A177-3AD203B41FA5}">
                      <a16:colId xmlns:a16="http://schemas.microsoft.com/office/drawing/2014/main" val="2675980839"/>
                    </a:ext>
                  </a:extLst>
                </a:gridCol>
                <a:gridCol w="7285150">
                  <a:extLst>
                    <a:ext uri="{9D8B030D-6E8A-4147-A177-3AD203B41FA5}">
                      <a16:colId xmlns:a16="http://schemas.microsoft.com/office/drawing/2014/main" val="1475446514"/>
                    </a:ext>
                  </a:extLst>
                </a:gridCol>
                <a:gridCol w="1367657">
                  <a:extLst>
                    <a:ext uri="{9D8B030D-6E8A-4147-A177-3AD203B41FA5}">
                      <a16:colId xmlns:a16="http://schemas.microsoft.com/office/drawing/2014/main" val="1828920550"/>
                    </a:ext>
                  </a:extLst>
                </a:gridCol>
                <a:gridCol w="1462445">
                  <a:extLst>
                    <a:ext uri="{9D8B030D-6E8A-4147-A177-3AD203B41FA5}">
                      <a16:colId xmlns:a16="http://schemas.microsoft.com/office/drawing/2014/main" val="724066887"/>
                    </a:ext>
                  </a:extLst>
                </a:gridCol>
              </a:tblGrid>
              <a:tr h="3255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 задания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68" marR="287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Требования к уровню подготовки выпускников, проверяемому на ЕГЭ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68" marR="287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Уровень сложности задания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68" marR="287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Максимальный балл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68" marR="28768" marT="0" marB="0"/>
                </a:tc>
                <a:extLst>
                  <a:ext uri="{0D108BD9-81ED-4DB2-BD59-A6C34878D82A}">
                    <a16:rowId xmlns:a16="http://schemas.microsoft.com/office/drawing/2014/main" val="2078010654"/>
                  </a:ext>
                </a:extLst>
              </a:tr>
              <a:tr h="2170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68" marR="287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Уметь выполнять вычисления и преобразования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68" marR="287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68" marR="287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68" marR="28768" marT="0" marB="0"/>
                </a:tc>
                <a:extLst>
                  <a:ext uri="{0D108BD9-81ED-4DB2-BD59-A6C34878D82A}">
                    <a16:rowId xmlns:a16="http://schemas.microsoft.com/office/drawing/2014/main" val="1573759667"/>
                  </a:ext>
                </a:extLst>
              </a:tr>
              <a:tr h="2170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68" marR="287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Уметь выполнять вычисления и преобразования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68" marR="287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68" marR="287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68" marR="28768" marT="0" marB="0"/>
                </a:tc>
                <a:extLst>
                  <a:ext uri="{0D108BD9-81ED-4DB2-BD59-A6C34878D82A}">
                    <a16:rowId xmlns:a16="http://schemas.microsoft.com/office/drawing/2014/main" val="1974429165"/>
                  </a:ext>
                </a:extLst>
              </a:tr>
              <a:tr h="3255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68" marR="287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Уметь выполнять вычисления и преобразования, уметь выполнять преобразования алгебраических выражений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68" marR="287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68" marR="287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68" marR="28768" marT="0" marB="0"/>
                </a:tc>
                <a:extLst>
                  <a:ext uri="{0D108BD9-81ED-4DB2-BD59-A6C34878D82A}">
                    <a16:rowId xmlns:a16="http://schemas.microsoft.com/office/drawing/2014/main" val="1165925165"/>
                  </a:ext>
                </a:extLst>
              </a:tr>
              <a:tr h="2170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68" marR="287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Уметь решать уравнения, неравенства и их системы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68" marR="287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68" marR="287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68" marR="28768" marT="0" marB="0"/>
                </a:tc>
                <a:extLst>
                  <a:ext uri="{0D108BD9-81ED-4DB2-BD59-A6C34878D82A}">
                    <a16:rowId xmlns:a16="http://schemas.microsoft.com/office/drawing/2014/main" val="1589592551"/>
                  </a:ext>
                </a:extLst>
              </a:tr>
              <a:tr h="8680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68" marR="287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Уметь работать со статистической информацией, находить частоту и вероятность случайного события, уметь использовать приобретённые знания и умения в практической деятельности и повседневной жизни, уметь строить и исследовать простейшие математические модели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68" marR="287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68" marR="287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68" marR="28768" marT="0" marB="0"/>
                </a:tc>
                <a:extLst>
                  <a:ext uri="{0D108BD9-81ED-4DB2-BD59-A6C34878D82A}">
                    <a16:rowId xmlns:a16="http://schemas.microsoft.com/office/drawing/2014/main" val="4164604796"/>
                  </a:ext>
                </a:extLst>
              </a:tr>
              <a:tr h="1085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68" marR="287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Уметь строить и читать графики функций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68" marR="287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68" marR="287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68" marR="28768" marT="0" marB="0"/>
                </a:tc>
                <a:extLst>
                  <a:ext uri="{0D108BD9-81ED-4DB2-BD59-A6C34878D82A}">
                    <a16:rowId xmlns:a16="http://schemas.microsoft.com/office/drawing/2014/main" val="2776807269"/>
                  </a:ext>
                </a:extLst>
              </a:tr>
              <a:tr h="4340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68" marR="287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Осуществлять практические расчёты по формулам; составлять несложные формулы, выражающие зависимости между величинами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68" marR="287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68" marR="287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68" marR="28768" marT="0" marB="0"/>
                </a:tc>
                <a:extLst>
                  <a:ext uri="{0D108BD9-81ED-4DB2-BD59-A6C34878D82A}">
                    <a16:rowId xmlns:a16="http://schemas.microsoft.com/office/drawing/2014/main" val="3385942923"/>
                  </a:ext>
                </a:extLst>
              </a:tr>
              <a:tr h="2170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68" marR="287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Уметь решать уравнения, неравенства и их системы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68" marR="287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68" marR="287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68" marR="28768" marT="0" marB="0"/>
                </a:tc>
                <a:extLst>
                  <a:ext uri="{0D108BD9-81ED-4DB2-BD59-A6C34878D82A}">
                    <a16:rowId xmlns:a16="http://schemas.microsoft.com/office/drawing/2014/main" val="810826808"/>
                  </a:ext>
                </a:extLst>
              </a:tr>
              <a:tr h="6510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68" marR="287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Уметь строить и читать графики функций, уметь использовать приобретённые знания и умения в практической деятельности и повседневной жизни, уметь строить и исследовать простейшие математические модели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68" marR="287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68" marR="287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68" marR="28768" marT="0" marB="0"/>
                </a:tc>
                <a:extLst>
                  <a:ext uri="{0D108BD9-81ED-4DB2-BD59-A6C34878D82A}">
                    <a16:rowId xmlns:a16="http://schemas.microsoft.com/office/drawing/2014/main" val="3601045450"/>
                  </a:ext>
                </a:extLst>
              </a:tr>
              <a:tr h="3255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68" marR="287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Уметь выполнять действия с геометрическими фигурами, координатами и векторами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68" marR="287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68" marR="287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68" marR="28768" marT="0" marB="0"/>
                </a:tc>
                <a:extLst>
                  <a:ext uri="{0D108BD9-81ED-4DB2-BD59-A6C34878D82A}">
                    <a16:rowId xmlns:a16="http://schemas.microsoft.com/office/drawing/2014/main" val="1876347458"/>
                  </a:ext>
                </a:extLst>
              </a:tr>
              <a:tr h="3255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68" marR="287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Уметь выполнять действия с геометрическими фигурами, координатами и векторами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68" marR="287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68" marR="287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68" marR="28768" marT="0" marB="0"/>
                </a:tc>
                <a:extLst>
                  <a:ext uri="{0D108BD9-81ED-4DB2-BD59-A6C34878D82A}">
                    <a16:rowId xmlns:a16="http://schemas.microsoft.com/office/drawing/2014/main" val="982817487"/>
                  </a:ext>
                </a:extLst>
              </a:tr>
              <a:tr h="3255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68" marR="287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Уметь выполнять действия с геометрическими фигурами, координатами и векторами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68" marR="287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68" marR="287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68" marR="28768" marT="0" marB="0"/>
                </a:tc>
                <a:extLst>
                  <a:ext uri="{0D108BD9-81ED-4DB2-BD59-A6C34878D82A}">
                    <a16:rowId xmlns:a16="http://schemas.microsoft.com/office/drawing/2014/main" val="834752760"/>
                  </a:ext>
                </a:extLst>
              </a:tr>
              <a:tr h="3255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68" marR="287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Уметь выполнять действия с геометрическими фигурами, координатами и векторами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68" marR="287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68" marR="287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68" marR="28768" marT="0" marB="0"/>
                </a:tc>
                <a:extLst>
                  <a:ext uri="{0D108BD9-81ED-4DB2-BD59-A6C34878D82A}">
                    <a16:rowId xmlns:a16="http://schemas.microsoft.com/office/drawing/2014/main" val="2348569498"/>
                  </a:ext>
                </a:extLst>
              </a:tr>
              <a:tr h="4340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68" marR="287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Проводить доказательные рассуждения при решении задач, оценивать ло­гическую правильность рассуждений, распознавать ошибочные заключе­ния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68" marR="287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68" marR="287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68" marR="28768" marT="0" marB="0"/>
                </a:tc>
                <a:extLst>
                  <a:ext uri="{0D108BD9-81ED-4DB2-BD59-A6C34878D82A}">
                    <a16:rowId xmlns:a16="http://schemas.microsoft.com/office/drawing/2014/main" val="18066694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539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473121"/>
              </p:ext>
            </p:extLst>
          </p:nvPr>
        </p:nvGraphicFramePr>
        <p:xfrm>
          <a:off x="627016" y="731521"/>
          <a:ext cx="9797143" cy="51352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4835">
                  <a:extLst>
                    <a:ext uri="{9D8B030D-6E8A-4147-A177-3AD203B41FA5}">
                      <a16:colId xmlns:a16="http://schemas.microsoft.com/office/drawing/2014/main" val="2806580684"/>
                    </a:ext>
                  </a:extLst>
                </a:gridCol>
                <a:gridCol w="5129740">
                  <a:extLst>
                    <a:ext uri="{9D8B030D-6E8A-4147-A177-3AD203B41FA5}">
                      <a16:colId xmlns:a16="http://schemas.microsoft.com/office/drawing/2014/main" val="3334935815"/>
                    </a:ext>
                  </a:extLst>
                </a:gridCol>
                <a:gridCol w="1592493">
                  <a:extLst>
                    <a:ext uri="{9D8B030D-6E8A-4147-A177-3AD203B41FA5}">
                      <a16:colId xmlns:a16="http://schemas.microsoft.com/office/drawing/2014/main" val="3055597005"/>
                    </a:ext>
                  </a:extLst>
                </a:gridCol>
                <a:gridCol w="1930075">
                  <a:extLst>
                    <a:ext uri="{9D8B030D-6E8A-4147-A177-3AD203B41FA5}">
                      <a16:colId xmlns:a16="http://schemas.microsoft.com/office/drawing/2014/main" val="662145182"/>
                    </a:ext>
                  </a:extLst>
                </a:gridCol>
              </a:tblGrid>
              <a:tr h="5481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 задания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5" marR="503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Требования к уровню подготовки выпускников, проверяемому на ЕГЭ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5" marR="503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Уровень сложности задания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5" marR="503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Максимальный балл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5" marR="50345" marT="0" marB="0"/>
                </a:tc>
                <a:extLst>
                  <a:ext uri="{0D108BD9-81ED-4DB2-BD59-A6C34878D82A}">
                    <a16:rowId xmlns:a16="http://schemas.microsoft.com/office/drawing/2014/main" val="3230897525"/>
                  </a:ext>
                </a:extLst>
              </a:tr>
              <a:tr h="5481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5" marR="503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Уметь выполнять преобразования алгебраических выражений, решать уравнения, неравенства и их системы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5" marR="503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5" marR="503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5" marR="50345" marT="0" marB="0"/>
                </a:tc>
                <a:extLst>
                  <a:ext uri="{0D108BD9-81ED-4DB2-BD59-A6C34878D82A}">
                    <a16:rowId xmlns:a16="http://schemas.microsoft.com/office/drawing/2014/main" val="1374023749"/>
                  </a:ext>
                </a:extLst>
              </a:tr>
              <a:tr h="11045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5" marR="503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Уметь выполнять преобразования алгебраических выражений, решать уравнения, неравенства и их системы, строить и читать графики функций, строить и исследовать простейшие математические модели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5" marR="503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5" marR="503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5" marR="50345" marT="0" marB="0"/>
                </a:tc>
                <a:extLst>
                  <a:ext uri="{0D108BD9-81ED-4DB2-BD59-A6C34878D82A}">
                    <a16:rowId xmlns:a16="http://schemas.microsoft.com/office/drawing/2014/main" val="928412360"/>
                  </a:ext>
                </a:extLst>
              </a:tr>
              <a:tr h="11045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5" marR="503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Уметь выполнять преобразования алгебраических выражений, решать уравнения, неравенства и их системы, строить и читать графики функций, строить и исследовать простейшие математические модели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5" marR="503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5" marR="503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5" marR="50345" marT="0" marB="0"/>
                </a:tc>
                <a:extLst>
                  <a:ext uri="{0D108BD9-81ED-4DB2-BD59-A6C34878D82A}">
                    <a16:rowId xmlns:a16="http://schemas.microsoft.com/office/drawing/2014/main" val="2144576224"/>
                  </a:ext>
                </a:extLst>
              </a:tr>
              <a:tr h="5481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5" marR="503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Уметь выполнять действия с геометрическими фигурами, координатами и векторами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5" marR="503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5" marR="503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5" marR="50345" marT="0" marB="0"/>
                </a:tc>
                <a:extLst>
                  <a:ext uri="{0D108BD9-81ED-4DB2-BD59-A6C34878D82A}">
                    <a16:rowId xmlns:a16="http://schemas.microsoft.com/office/drawing/2014/main" val="231189547"/>
                  </a:ext>
                </a:extLst>
              </a:tr>
              <a:tr h="7336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5" marR="503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Проводить доказательные рассуждения при решении задач, оценивать логическую правильность рассуждений, распознавать ошибочные заключе­ния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5" marR="503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5" marR="503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5" marR="50345" marT="0" marB="0"/>
                </a:tc>
                <a:extLst>
                  <a:ext uri="{0D108BD9-81ED-4DB2-BD59-A6C34878D82A}">
                    <a16:rowId xmlns:a16="http://schemas.microsoft.com/office/drawing/2014/main" val="1900340051"/>
                  </a:ext>
                </a:extLst>
              </a:tr>
              <a:tr h="5481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5" marR="503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Уметь выполнять действия с геометрическими фигурами, координатами и векторами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5" marR="503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5" marR="503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45" marR="50345" marT="0" marB="0"/>
                </a:tc>
                <a:extLst>
                  <a:ext uri="{0D108BD9-81ED-4DB2-BD59-A6C34878D82A}">
                    <a16:rowId xmlns:a16="http://schemas.microsoft.com/office/drawing/2014/main" val="37401323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584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 для подготовки к ОГЭ</a:t>
            </a:r>
            <a:endParaRPr lang="ru-RU" dirty="0"/>
          </a:p>
        </p:txBody>
      </p:sp>
      <p:pic>
        <p:nvPicPr>
          <p:cNvPr id="4" name="Объект 3" descr="ОГЭ 2021, Математика, 50 вариантов, Типовые варианты экзаменационных заданий, Ященко И.В., Высоцкий И.Р., Рослова Л.О.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222" y="1890712"/>
            <a:ext cx="1672045" cy="221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ОГЭ, 3000 задач с ответами по математике, Все задания части 1, Ященко И.В., 202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972" y="1890712"/>
            <a:ext cx="1524000" cy="22193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515290" y="4833258"/>
            <a:ext cx="95489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Математика. ОГЭ. Типовые варианты экзаменационных заданий. П/р И. В. Ященко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Математика. ОГЭ-2022. 40 тренировочных вариантов. П/р Ф. Ф. Лысенко, С. О. Иванова.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ОГЭ. 3000 задач с ответами. Все задания части 1. П/р И. В. Ященко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0888" y="1890712"/>
            <a:ext cx="1664494" cy="22193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8371" y="1890712"/>
            <a:ext cx="1575624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76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225</TotalTime>
  <Words>724</Words>
  <Application>Microsoft Office PowerPoint</Application>
  <PresentationFormat>Широкоэкранный</PresentationFormat>
  <Paragraphs>183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Ретро</vt:lpstr>
      <vt:lpstr>Демонстрационные материалы ОГЭ-2022. Методическая копилка и полезные сайты. </vt:lpstr>
      <vt:lpstr>Основные параметры ОГЭ-2022</vt:lpstr>
      <vt:lpstr>Структура КИМ ОГЭ-2022</vt:lpstr>
      <vt:lpstr>Оценивание</vt:lpstr>
      <vt:lpstr>Обобщенный план варианта КИМ  ОГЭ 2022 по математике</vt:lpstr>
      <vt:lpstr>Темы заданий № 1-5</vt:lpstr>
      <vt:lpstr>Презентация PowerPoint</vt:lpstr>
      <vt:lpstr>Презентация PowerPoint</vt:lpstr>
      <vt:lpstr>Литература для подготовки к ОГЭ</vt:lpstr>
      <vt:lpstr>Полезные сайты</vt:lpstr>
      <vt:lpstr>Полезные сайты</vt:lpstr>
      <vt:lpstr>Полезные сайты</vt:lpstr>
      <vt:lpstr>Презентация PowerPoint</vt:lpstr>
      <vt:lpstr>Полезные сайты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Демонстрационные материалы ОГЭ-2022. Методическая копилка и полезные сайты.</dc:title>
  <dc:creator>Левашова</dc:creator>
  <cp:lastModifiedBy>Левашова</cp:lastModifiedBy>
  <cp:revision>20</cp:revision>
  <dcterms:created xsi:type="dcterms:W3CDTF">2021-11-05T13:14:11Z</dcterms:created>
  <dcterms:modified xsi:type="dcterms:W3CDTF">2021-11-12T05:04:49Z</dcterms:modified>
</cp:coreProperties>
</file>