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5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0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6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4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1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2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6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3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Вандализм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ответственности за правонарушения, связанные с вандализмом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172654"/>
              </p:ext>
            </p:extLst>
          </p:nvPr>
        </p:nvGraphicFramePr>
        <p:xfrm>
          <a:off x="1096963" y="1846263"/>
          <a:ext cx="100584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341">
                  <a:extLst>
                    <a:ext uri="{9D8B030D-6E8A-4147-A177-3AD203B41FA5}">
                      <a16:colId xmlns:a16="http://schemas.microsoft.com/office/drawing/2014/main" val="38760238"/>
                    </a:ext>
                  </a:extLst>
                </a:gridCol>
                <a:gridCol w="4172259">
                  <a:extLst>
                    <a:ext uri="{9D8B030D-6E8A-4147-A177-3AD203B41FA5}">
                      <a16:colId xmlns:a16="http://schemas.microsoft.com/office/drawing/2014/main" val="28768309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2027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ответственности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Наказание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6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Уголовная ответственность </a:t>
                      </a:r>
                    </a:p>
                    <a:p>
                      <a:r>
                        <a:rPr lang="ru-RU" dirty="0" smtClean="0"/>
                        <a:t>(с 14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Вандализм, т. е. осквернение зданий и иных сооружений,</a:t>
                      </a:r>
                      <a:r>
                        <a:rPr lang="ru-RU" baseline="0" dirty="0" smtClean="0"/>
                        <a:t> порча имущества на общественном транспорте или в иных общественных местах. Те же деяния, совершенные группой лиц.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 до 40 000 руб., арест до 3 месяцев, лишение свободы до 3 лет.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8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Ответственность родителей за правонарушение несовершеннолетнего, не достигшего возраста 14 или 16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вред, причиненный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несовершеннолетним,</a:t>
                      </a:r>
                      <a:r>
                        <a:rPr lang="ru-RU" baseline="0" dirty="0" smtClean="0"/>
                        <a:t> не достигшим возраста привлечения к административной или уголовной ответственности, отвечают его родители согласно статьи « О неисполнении или ненадлежащем исполнении обязанностей по воспитанию»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 100-500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4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0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5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вандализм?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8401562" cy="4023360"/>
          </a:xfrm>
        </p:spPr>
        <p:txBody>
          <a:bodyPr>
            <a:normAutofit/>
          </a:bodyPr>
          <a:lstStyle/>
          <a:p>
            <a:r>
              <a:rPr lang="ru-RU" sz="2400" b="1" dirty="0"/>
              <a:t>Вандализм</a:t>
            </a:r>
            <a:r>
              <a:rPr lang="ru-RU" sz="2400" dirty="0"/>
              <a:t> — </a:t>
            </a:r>
            <a:r>
              <a:rPr lang="ru-RU" sz="2400" b="1" dirty="0"/>
              <a:t>бессмысленное и не вызванное необходимостью разрушение или повреждение материальных объектов</a:t>
            </a:r>
            <a:r>
              <a:rPr lang="ru-RU" sz="2400" dirty="0"/>
              <a:t>, в особенности культурных ценностей. </a:t>
            </a:r>
          </a:p>
          <a:p>
            <a:r>
              <a:rPr lang="ru-RU" sz="2400" dirty="0"/>
              <a:t>В уголовном праве Российской Федерации вандализм — это </a:t>
            </a:r>
            <a:r>
              <a:rPr lang="ru-RU" sz="2400" b="1" dirty="0"/>
              <a:t>осквернение публичных или частных зданий, иных сооружений, порча имущества в общественном транспорте или в иных общественных местах</a:t>
            </a:r>
            <a:r>
              <a:rPr lang="ru-RU" sz="2400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6" y="215994"/>
            <a:ext cx="10058400" cy="1450757"/>
          </a:xfrm>
        </p:spPr>
        <p:txBody>
          <a:bodyPr/>
          <a:lstStyle/>
          <a:p>
            <a:r>
              <a:rPr lang="ru-RU" dirty="0" smtClean="0"/>
              <a:t>Вандализм –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949" y="1782040"/>
            <a:ext cx="572205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повреждение памятников и скульптур,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осквернение </a:t>
            </a:r>
            <a:r>
              <a:rPr lang="ru-RU" dirty="0"/>
              <a:t>могил,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разорение </a:t>
            </a:r>
            <a:r>
              <a:rPr lang="ru-RU" dirty="0"/>
              <a:t>клумб и цветников,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битье </a:t>
            </a:r>
            <a:r>
              <a:rPr lang="ru-RU" dirty="0"/>
              <a:t>стекол в зданиях и на остановках транспорта,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циничные </a:t>
            </a:r>
            <a:r>
              <a:rPr lang="ru-RU" dirty="0"/>
              <a:t>надписи и незаконные рисунки на стенах домов,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расклеивание </a:t>
            </a:r>
            <a:r>
              <a:rPr lang="ru-RU" dirty="0"/>
              <a:t>объявлений и плакатов в неположенных </a:t>
            </a:r>
            <a:r>
              <a:rPr lang="ru-RU" dirty="0" smtClean="0"/>
              <a:t>местах,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преднамеренное уничтожение городской </a:t>
            </a:r>
            <a:r>
              <a:rPr lang="ru-RU" dirty="0" smtClean="0"/>
              <a:t>инфраструктуры.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86" y="178451"/>
            <a:ext cx="2748398" cy="183181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84" y="169893"/>
            <a:ext cx="3022842" cy="170034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19" y="2266022"/>
            <a:ext cx="2859892" cy="198181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96" y="2353786"/>
            <a:ext cx="2627180" cy="175076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78" y="4387865"/>
            <a:ext cx="2672042" cy="178136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96" y="4315144"/>
            <a:ext cx="2561660" cy="185408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вандализма: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901" y="1771121"/>
            <a:ext cx="5672010" cy="4023360"/>
          </a:xfrm>
        </p:spPr>
        <p:txBody>
          <a:bodyPr/>
          <a:lstStyle/>
          <a:p>
            <a:r>
              <a:rPr lang="ru-RU" dirty="0" smtClean="0"/>
              <a:t>1) </a:t>
            </a:r>
            <a:r>
              <a:rPr lang="ru-RU" dirty="0"/>
              <a:t>бытовой, т.е. возникающий на почве неприязненных отношений в семье, между соседями, членами малых социальных </a:t>
            </a:r>
            <a:r>
              <a:rPr lang="ru-RU" dirty="0" smtClean="0"/>
              <a:t>групп.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2)</a:t>
            </a:r>
            <a:r>
              <a:rPr lang="ru-RU" dirty="0"/>
              <a:t> эпатажный, т.е. совершаемый по мотивам самоутверждения, своеобразного неосознанного протеста против установленных в обществе норм поведения, приличия, порядочности. </a:t>
            </a:r>
            <a:endParaRPr lang="ru-RU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4"/>
          <a:stretch/>
        </p:blipFill>
        <p:spPr bwMode="auto">
          <a:xfrm>
            <a:off x="9598105" y="707296"/>
            <a:ext cx="1784625" cy="25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81" y="853324"/>
            <a:ext cx="2765538" cy="17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7" r="31167"/>
          <a:stretch/>
        </p:blipFill>
        <p:spPr bwMode="auto">
          <a:xfrm>
            <a:off x="6375010" y="3188117"/>
            <a:ext cx="2175829" cy="305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09" y="3693200"/>
            <a:ext cx="3288622" cy="21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вандализма: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1845733"/>
            <a:ext cx="5481851" cy="412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/>
              <a:t>идеологический, связанный с посягательством на государственную символику, на памятники и могилы известных деятелей культуры, политики, воинов Советской армии.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4)</a:t>
            </a:r>
            <a:r>
              <a:rPr lang="ru-RU" dirty="0"/>
              <a:t> террористический, часто соединяющийся с идеологическим вандализмом и находящий свое выражение в совершении взрывов и поджогов</a:t>
            </a:r>
            <a:endParaRPr lang="ru-RU" dirty="0"/>
          </a:p>
        </p:txBody>
      </p:sp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53" y="1563225"/>
            <a:ext cx="2865639" cy="18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45" y="1132889"/>
            <a:ext cx="2544353" cy="24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75" y="3841844"/>
            <a:ext cx="3348699" cy="21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вандализма: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894087" cy="4023360"/>
          </a:xfrm>
        </p:spPr>
        <p:txBody>
          <a:bodyPr/>
          <a:lstStyle/>
          <a:p>
            <a:r>
              <a:rPr lang="ru-RU" dirty="0" smtClean="0"/>
              <a:t>5) </a:t>
            </a:r>
            <a:r>
              <a:rPr lang="ru-RU" dirty="0"/>
              <a:t>государственно-чиновничий, проявляющийся, в частности, в самовольной порубке вековых деревьев в заповедных зонах и строительстве личного жилья на их месте, умышленном загрязнении водоемов сточными водами и вредными отходами, загрязнении атмосферного воздуха промышленными предприятиями, несмотря на предупреждение со стороны соответствующих государственных органов. 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72" y="1428013"/>
            <a:ext cx="2897875" cy="20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192" y="3588915"/>
            <a:ext cx="2617320" cy="19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7" y="286603"/>
            <a:ext cx="10527883" cy="1450757"/>
          </a:xfrm>
        </p:spPr>
        <p:txBody>
          <a:bodyPr/>
          <a:lstStyle/>
          <a:p>
            <a:r>
              <a:rPr lang="ru-RU" dirty="0" smtClean="0"/>
              <a:t>Как получить разрешение на граффити?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2091394"/>
            <a:ext cx="625886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ридумать </a:t>
            </a:r>
            <a:r>
              <a:rPr lang="ru-RU" dirty="0"/>
              <a:t>и разработать </a:t>
            </a:r>
            <a:r>
              <a:rPr lang="ru-RU" dirty="0" smtClean="0"/>
              <a:t>макет;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написать </a:t>
            </a:r>
            <a:r>
              <a:rPr lang="ru-RU" dirty="0"/>
              <a:t>обращение на имя главы управы района или директора управляющей </a:t>
            </a:r>
            <a:r>
              <a:rPr lang="ru-RU" dirty="0" smtClean="0"/>
              <a:t>компании;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записаться </a:t>
            </a:r>
            <a:r>
              <a:rPr lang="ru-RU" dirty="0"/>
              <a:t>на приём к главе района и утвердить макет, а также взять из управы бумагу о том, что проект </a:t>
            </a:r>
            <a:r>
              <a:rPr lang="ru-RU" dirty="0" smtClean="0"/>
              <a:t>согласован;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получить письменное </a:t>
            </a:r>
            <a:r>
              <a:rPr lang="ru-RU" dirty="0"/>
              <a:t>разрешение собственника здания. </a:t>
            </a:r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87" y="2091394"/>
            <a:ext cx="4461750" cy="33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ответственности за правонарушения, связанные с вандализмом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96084"/>
              </p:ext>
            </p:extLst>
          </p:nvPr>
        </p:nvGraphicFramePr>
        <p:xfrm>
          <a:off x="450377" y="1846263"/>
          <a:ext cx="11289734" cy="44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822">
                  <a:extLst>
                    <a:ext uri="{9D8B030D-6E8A-4147-A177-3AD203B41FA5}">
                      <a16:colId xmlns:a16="http://schemas.microsoft.com/office/drawing/2014/main" val="2911643140"/>
                    </a:ext>
                  </a:extLst>
                </a:gridCol>
                <a:gridCol w="5720368">
                  <a:extLst>
                    <a:ext uri="{9D8B030D-6E8A-4147-A177-3AD203B41FA5}">
                      <a16:colId xmlns:a16="http://schemas.microsoft.com/office/drawing/2014/main" val="1274449635"/>
                    </a:ext>
                  </a:extLst>
                </a:gridCol>
                <a:gridCol w="3005544">
                  <a:extLst>
                    <a:ext uri="{9D8B030D-6E8A-4147-A177-3AD203B41FA5}">
                      <a16:colId xmlns:a16="http://schemas.microsoft.com/office/drawing/2014/main" val="1921650598"/>
                    </a:ext>
                  </a:extLst>
                </a:gridCol>
              </a:tblGrid>
              <a:tr h="47385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ответственности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Наказание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36399"/>
                  </a:ext>
                </a:extLst>
              </a:tr>
              <a:tr h="630802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Административная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ответственность (с 16 лет)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Уничтожение или повреждение чужого имущества, если эти действия не повлекли значительного ущерба.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 300-500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64686"/>
                  </a:ext>
                </a:extLst>
              </a:tr>
              <a:tr h="109988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Мелкое хулиганство, то есть нарушение общественного порядка, выражающее явное неуважение к обществу, сопровождавшееся уничтожением или повреждением</a:t>
                      </a:r>
                      <a:r>
                        <a:rPr lang="ru-RU" baseline="0" dirty="0" smtClean="0"/>
                        <a:t> чужого имущества.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 500-1000 руб.</a:t>
                      </a:r>
                    </a:p>
                    <a:p>
                      <a:r>
                        <a:rPr lang="ru-RU" dirty="0" smtClean="0"/>
                        <a:t>Арест до 15 суток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150294"/>
                  </a:ext>
                </a:extLst>
              </a:tr>
              <a:tr h="630802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 же действия, сопряженные неповиновением законному требованию представителя власти.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 1000-2500 руб.</a:t>
                      </a:r>
                    </a:p>
                    <a:p>
                      <a:r>
                        <a:rPr lang="ru-RU" dirty="0" smtClean="0"/>
                        <a:t>Арест</a:t>
                      </a:r>
                      <a:r>
                        <a:rPr lang="ru-RU" baseline="0" dirty="0" smtClean="0"/>
                        <a:t> до 15 суток.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71332"/>
                  </a:ext>
                </a:extLst>
              </a:tr>
              <a:tr h="1353702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Факты пропаганды либо публичного демонстрирования нацистской атрибутики или символики (символики, запрещенной законами 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 1000-2000 руб. либо арест до 15 суток с конфискацией предмета административного правонарушения.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33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ответственности за правонарушения, связанные с вандализмом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7011"/>
              </p:ext>
            </p:extLst>
          </p:nvPr>
        </p:nvGraphicFramePr>
        <p:xfrm>
          <a:off x="532264" y="1450757"/>
          <a:ext cx="10623099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972">
                  <a:extLst>
                    <a:ext uri="{9D8B030D-6E8A-4147-A177-3AD203B41FA5}">
                      <a16:colId xmlns:a16="http://schemas.microsoft.com/office/drawing/2014/main" val="1378691601"/>
                    </a:ext>
                  </a:extLst>
                </a:gridCol>
                <a:gridCol w="5158854">
                  <a:extLst>
                    <a:ext uri="{9D8B030D-6E8A-4147-A177-3AD203B41FA5}">
                      <a16:colId xmlns:a16="http://schemas.microsoft.com/office/drawing/2014/main" val="2952512954"/>
                    </a:ext>
                  </a:extLst>
                </a:gridCol>
                <a:gridCol w="2557273">
                  <a:extLst>
                    <a:ext uri="{9D8B030D-6E8A-4147-A177-3AD203B41FA5}">
                      <a16:colId xmlns:a16="http://schemas.microsoft.com/office/drawing/2014/main" val="21248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ответственности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Наказание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8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Административная ответственность (с 16 лет)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Действия, направленные на возбуждение ненависти либо вражды,</a:t>
                      </a:r>
                      <a:r>
                        <a:rPr lang="ru-RU" sz="1600" baseline="0" dirty="0" smtClean="0"/>
                        <a:t> а также на унижение достоинства человека по признакам пола, расы, национальности, языка, происхождения, отношения к религии, совершенные публично ( а нанесение надписей в публичных местах относится к публичным действиям).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 10 000-20 000 руб., либо обязательные работы до 100 часов, либо арест до 15 суток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60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Уголовная </a:t>
                      </a:r>
                      <a:r>
                        <a:rPr lang="ru-RU" sz="1600" dirty="0" smtClean="0"/>
                        <a:t>ответственность (с 16 лет)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Публичные призывы к осуществлению экстремистской деятельности,</a:t>
                      </a:r>
                      <a:r>
                        <a:rPr lang="ru-RU" sz="1600" baseline="0" dirty="0" smtClean="0"/>
                        <a:t> в частности, путем нанесения надписей на стены зданий и сооружений.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 100 000-300 000 руб., либо принудительные работы до 3 лет, либо арест от 4 до 6 месяцев, либо лишение свободы до 4 лет.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6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Уголовная ответственность (с 16 лет)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Действия, направленные на возбуждение ненависти либо вражды,</a:t>
                      </a:r>
                      <a:r>
                        <a:rPr lang="ru-RU" sz="1600" baseline="0" dirty="0" smtClean="0"/>
                        <a:t> а также на унижение достоинства человека по признакам пола, расы, национальности, языка, происхождения, отношения к религии, совершенные публично, после его привлечения к административной ответственности в течение 1 года.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 300 000-500 000 руб., либо принудительные работы от 1 года до 4 лет, либо лишение свободы от 2 до 5 лет.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58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2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753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Ретро</vt:lpstr>
      <vt:lpstr>Вандализм</vt:lpstr>
      <vt:lpstr>Что такое вандализм?</vt:lpstr>
      <vt:lpstr>Вандализм – это:</vt:lpstr>
      <vt:lpstr>Типы вандализма:</vt:lpstr>
      <vt:lpstr>Типы вандализма:</vt:lpstr>
      <vt:lpstr>Типы вандализма:</vt:lpstr>
      <vt:lpstr>Как получить разрешение на граффити?</vt:lpstr>
      <vt:lpstr>Виды ответственности за правонарушения, связанные с вандализмом</vt:lpstr>
      <vt:lpstr>Виды ответственности за правонарушения, связанные с вандализмом</vt:lpstr>
      <vt:lpstr>Виды ответственности за правонарушения, связанные с вандализмом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Вандализм</dc:title>
  <dc:creator>Левашова</dc:creator>
  <cp:lastModifiedBy>Левашова</cp:lastModifiedBy>
  <cp:revision>13</cp:revision>
  <dcterms:created xsi:type="dcterms:W3CDTF">2024-11-28T12:29:21Z</dcterms:created>
  <dcterms:modified xsi:type="dcterms:W3CDTF">2024-11-28T14:39:58Z</dcterms:modified>
</cp:coreProperties>
</file>